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1"/>
  </p:sldMasterIdLst>
  <p:notesMasterIdLst>
    <p:notesMasterId r:id="rId10"/>
  </p:notesMasterIdLst>
  <p:handoutMasterIdLst>
    <p:handoutMasterId r:id="rId11"/>
  </p:handoutMasterIdLst>
  <p:sldIdLst>
    <p:sldId id="271" r:id="rId2"/>
    <p:sldId id="272" r:id="rId3"/>
    <p:sldId id="273" r:id="rId4"/>
    <p:sldId id="277" r:id="rId5"/>
    <p:sldId id="278" r:id="rId6"/>
    <p:sldId id="274" r:id="rId7"/>
    <p:sldId id="275" r:id="rId8"/>
    <p:sldId id="276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6522"/>
    <a:srgbClr val="007AB2"/>
    <a:srgbClr val="F15A22"/>
    <a:srgbClr val="FF8837"/>
    <a:srgbClr val="2B739E"/>
    <a:srgbClr val="6699FF"/>
    <a:srgbClr val="3399FF"/>
    <a:srgbClr val="33CCFF"/>
    <a:srgbClr val="66CCFF"/>
    <a:srgbClr val="F794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63" autoAdjust="0"/>
    <p:restoredTop sz="92290" autoAdjust="0"/>
  </p:normalViewPr>
  <p:slideViewPr>
    <p:cSldViewPr showGuides="1">
      <p:cViewPr varScale="1">
        <p:scale>
          <a:sx n="104" d="100"/>
          <a:sy n="104" d="100"/>
        </p:scale>
        <p:origin x="-21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C12552C-8AF4-441B-A522-11A7CE0773F6}" type="datetimeFigureOut">
              <a:rPr lang="en-US"/>
              <a:pPr>
                <a:defRPr/>
              </a:pPr>
              <a:t>9/12/2014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335990B-F5F1-4546-80F2-14F99878F7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5341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D74135C-9E9E-40B7-B8C2-D26906968EC0}" type="datetimeFigureOut">
              <a:rPr lang="en-US"/>
              <a:pPr>
                <a:defRPr/>
              </a:pPr>
              <a:t>9/12/2014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3A5C03A8-CB3B-4B29-B6B3-430D9DF9BA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74277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JDWeek2014 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4879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logoljdB&amp;W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807075"/>
            <a:ext cx="2408238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435800"/>
            <a:ext cx="5181599" cy="479062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3000" b="1">
                <a:solidFill>
                  <a:srgbClr val="F26522"/>
                </a:solidFill>
                <a:latin typeface="Tw Cen MT" panose="020B0602020104020603" pitchFamily="34" charset="0"/>
              </a:defRPr>
            </a:lvl1pPr>
            <a:extLst/>
          </a:lstStyle>
          <a:p>
            <a:pPr eaLnBrk="1" hangingPunct="1">
              <a:spcBef>
                <a:spcPts val="700"/>
              </a:spcBef>
            </a:pPr>
            <a:r>
              <a:rPr lang="en-US" dirty="0" smtClean="0"/>
              <a:t>INSERT TITLE HERE</a:t>
            </a:r>
            <a:r>
              <a:rPr lang="en-US" altLang="en-US" b="1" dirty="0" smtClean="0">
                <a:solidFill>
                  <a:srgbClr val="F15A22"/>
                </a:solidFill>
                <a:latin typeface="Tw Cen MT" pitchFamily="34" charset="0"/>
              </a:rPr>
              <a:t/>
            </a:r>
            <a:br>
              <a:rPr lang="en-US" altLang="en-US" b="1" dirty="0" smtClean="0">
                <a:solidFill>
                  <a:srgbClr val="F15A22"/>
                </a:solidFill>
                <a:latin typeface="Tw Cen MT" pitchFamily="34" charset="0"/>
              </a:rPr>
            </a:b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73978" y="4038600"/>
            <a:ext cx="5164822" cy="533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200">
                <a:solidFill>
                  <a:srgbClr val="007AB2"/>
                </a:solidFill>
                <a:latin typeface="Tw Cen MT" panose="020B06020201040206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Insert Author’s Name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658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logoljdB&amp;W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807075"/>
            <a:ext cx="2408238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435800"/>
            <a:ext cx="5181599" cy="479062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3000" b="1">
                <a:solidFill>
                  <a:srgbClr val="007AB2"/>
                </a:solidFill>
                <a:latin typeface="Tw Cen MT" panose="020B0602020104020603" pitchFamily="34" charset="0"/>
              </a:defRPr>
            </a:lvl1pPr>
            <a:extLst/>
          </a:lstStyle>
          <a:p>
            <a:pPr eaLnBrk="1" hangingPunct="1">
              <a:spcBef>
                <a:spcPts val="700"/>
              </a:spcBef>
            </a:pPr>
            <a:r>
              <a:rPr lang="en-US" dirty="0" smtClean="0"/>
              <a:t>INSERT TITLE HERE</a:t>
            </a:r>
            <a:r>
              <a:rPr lang="en-US" altLang="en-US" b="1" dirty="0" smtClean="0">
                <a:solidFill>
                  <a:srgbClr val="F15A22"/>
                </a:solidFill>
                <a:latin typeface="Tw Cen MT" pitchFamily="34" charset="0"/>
              </a:rPr>
              <a:t/>
            </a:r>
            <a:br>
              <a:rPr lang="en-US" altLang="en-US" b="1" dirty="0" smtClean="0">
                <a:solidFill>
                  <a:srgbClr val="F15A22"/>
                </a:solidFill>
                <a:latin typeface="Tw Cen MT" pitchFamily="34" charset="0"/>
              </a:rPr>
            </a:br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73978" y="4038600"/>
            <a:ext cx="5164822" cy="533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200">
                <a:solidFill>
                  <a:srgbClr val="F26522"/>
                </a:solidFill>
                <a:latin typeface="Tw Cen MT" panose="020B06020201040206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Insert Author’s Name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2291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00211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20,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www.worldbank.org/ljdweek2014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3BC5-5301-4327-9630-12DAF7C565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0999" y="1530800"/>
            <a:ext cx="8382001" cy="914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388144" y="2667000"/>
            <a:ext cx="8374856" cy="37338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906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20,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www.worldbank.org/ljdweek2014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3BC5-5301-4327-9630-12DAF7C565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380999" y="1530800"/>
            <a:ext cx="8382001" cy="9144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 spc="-100">
                <a:solidFill>
                  <a:schemeClr val="tx1"/>
                </a:solidFill>
                <a:latin typeface="Futura Lt BT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Futura Lt BT" panose="020B0402020204020303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Futura Lt BT" panose="020B0402020204020303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Futura Lt BT" panose="020B0402020204020303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Futura Lt BT" panose="020B0402020204020303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Futura Lt BT" panose="020B0402020204020303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Futura Lt BT" panose="020B0402020204020303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Futura Lt BT" panose="020B0402020204020303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Futura Lt BT" panose="020B0402020204020303" pitchFamily="34" charset="0"/>
              </a:defRPr>
            </a:lvl9pPr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388144" y="2667000"/>
            <a:ext cx="4031456" cy="37338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724400" y="2667000"/>
            <a:ext cx="3962400" cy="37338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954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ne Conten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1104900"/>
            <a:ext cx="9144000" cy="5753100"/>
          </a:xfrm>
          <a:prstGeom prst="rect">
            <a:avLst/>
          </a:prstGeom>
          <a:solidFill>
            <a:srgbClr val="2B73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F15A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20,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www.worldbank.org/ljdweek2014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3BC5-5301-4327-9630-12DAF7C5659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logoljdB&amp;W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14300"/>
            <a:ext cx="2408238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875" y="342900"/>
            <a:ext cx="219868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80999" y="1530800"/>
            <a:ext cx="8382001" cy="914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388144" y="2667000"/>
            <a:ext cx="8374856" cy="37338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52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1104900"/>
            <a:ext cx="9144000" cy="5753100"/>
          </a:xfrm>
          <a:prstGeom prst="rect">
            <a:avLst/>
          </a:prstGeom>
          <a:solidFill>
            <a:srgbClr val="2B73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F15A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endParaRPr lang="en-US"/>
          </a:p>
        </p:txBody>
      </p:sp>
      <p:pic>
        <p:nvPicPr>
          <p:cNvPr id="10" name="Picture 9" descr="logoljdB&amp;W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14300"/>
            <a:ext cx="2408238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875" y="342900"/>
            <a:ext cx="219868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20,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www.worldbank.org/ljdweek2014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3BC5-5301-4327-9630-12DAF7C565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380999" y="1530800"/>
            <a:ext cx="8382001" cy="9144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 spc="-100">
                <a:solidFill>
                  <a:schemeClr val="tx1"/>
                </a:solidFill>
                <a:latin typeface="Futura Lt BT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Futura Lt BT" panose="020B0402020204020303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Futura Lt BT" panose="020B0402020204020303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Futura Lt BT" panose="020B0402020204020303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Futura Lt BT" panose="020B0402020204020303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Futura Lt BT" panose="020B0402020204020303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Futura Lt BT" panose="020B0402020204020303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Futura Lt BT" panose="020B0402020204020303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Futura Lt BT" panose="020B0402020204020303" pitchFamily="34" charset="0"/>
              </a:defRPr>
            </a:lvl9pPr>
            <a:extLst/>
          </a:lstStyle>
          <a:p>
            <a:r>
              <a:rPr lang="en-US" dirty="0" smtClean="0">
                <a:solidFill>
                  <a:schemeClr val="bg1"/>
                </a:solidFill>
              </a:rPr>
              <a:t>Click to edit Master title style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Content Placeholder 2"/>
          <p:cNvSpPr>
            <a:spLocks noGrp="1"/>
          </p:cNvSpPr>
          <p:nvPr>
            <p:ph sz="half" idx="1"/>
          </p:nvPr>
        </p:nvSpPr>
        <p:spPr>
          <a:xfrm>
            <a:off x="388144" y="2667000"/>
            <a:ext cx="4031456" cy="37338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3"/>
          </p:nvPr>
        </p:nvSpPr>
        <p:spPr>
          <a:xfrm>
            <a:off x="4724400" y="2667000"/>
            <a:ext cx="3962400" cy="37338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700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-6350" y="6553200"/>
            <a:ext cx="9150350" cy="304800"/>
          </a:xfrm>
          <a:prstGeom prst="rect">
            <a:avLst/>
          </a:prstGeom>
          <a:solidFill>
            <a:srgbClr val="F15A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12" name="Picture 4" descr="logoljdB&amp;W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8600"/>
            <a:ext cx="2408238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1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875" y="457200"/>
            <a:ext cx="219868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 userDrawn="1"/>
        </p:nvSpPr>
        <p:spPr>
          <a:xfrm>
            <a:off x="-6350" y="1219200"/>
            <a:ext cx="9150350" cy="304800"/>
          </a:xfrm>
          <a:prstGeom prst="rect">
            <a:avLst/>
          </a:prstGeom>
          <a:solidFill>
            <a:srgbClr val="2B73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6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553200"/>
            <a:ext cx="2133600" cy="304271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r>
              <a:rPr lang="en-US" dirty="0" smtClean="0"/>
              <a:t>October 20, 2014</a:t>
            </a:r>
            <a:endParaRPr lang="en-US" dirty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53200"/>
            <a:ext cx="6477000" cy="30427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algn="l"/>
            <a:r>
              <a:rPr lang="en-US" dirty="0" smtClean="0"/>
              <a:t>www.worldbank.org/ljdweek2014</a:t>
            </a:r>
            <a:endParaRPr lang="en-US" dirty="0"/>
          </a:p>
        </p:txBody>
      </p:sp>
      <p:sp>
        <p:nvSpPr>
          <p:cNvPr id="18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457200" cy="304271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bg1"/>
                </a:solidFill>
              </a:defRPr>
            </a:lvl1pPr>
            <a:extLst/>
          </a:lstStyle>
          <a:p>
            <a:fld id="{A0733BC5-5301-4327-9630-12DAF7C565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2" r:id="rId2"/>
    <p:sldLayoutId id="2147483716" r:id="rId3"/>
    <p:sldLayoutId id="2147483699" r:id="rId4"/>
    <p:sldLayoutId id="2147483717" r:id="rId5"/>
    <p:sldLayoutId id="2147483718" r:id="rId6"/>
    <p:sldLayoutId id="2147483719" r:id="rId7"/>
    <p:sldLayoutId id="2147483720" r:id="rId8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bg1"/>
          </a:solidFill>
          <a:latin typeface="Futura Lt BT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Futura Lt BT" panose="020B0402020204020303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Futura Lt BT" panose="020B0402020204020303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Futura Lt BT" panose="020B0402020204020303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Futura Lt BT" panose="020B0402020204020303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Futura Lt BT" panose="020B0402020204020303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Futura Lt BT" panose="020B0402020204020303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Futura Lt BT" panose="020B0402020204020303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Futura Lt BT" panose="020B0402020204020303" pitchFamily="34" charset="0"/>
        </a:defRPr>
      </a:lvl9pPr>
      <a:extLst/>
    </p:titleStyle>
    <p:bodyStyle>
      <a:lvl1pPr marL="411163" indent="-342900" algn="l" rtl="0" eaLnBrk="0" fontAlgn="base" hangingPunct="0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kern="1200">
          <a:solidFill>
            <a:schemeClr val="bg1"/>
          </a:solidFill>
          <a:latin typeface="+mn-lt"/>
          <a:ea typeface="+mn-ea"/>
          <a:cs typeface="+mn-cs"/>
        </a:defRPr>
      </a:lvl1pPr>
      <a:lvl2pPr marL="739775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"/>
        <a:defRPr sz="2600" kern="1200">
          <a:solidFill>
            <a:schemeClr val="bg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260475" indent="-22860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3" pitchFamily="18" charset="2"/>
        <a:buChar char=""/>
        <a:defRPr sz="2200" kern="1200">
          <a:solidFill>
            <a:schemeClr val="bg1"/>
          </a:solidFill>
          <a:latin typeface="+mn-lt"/>
          <a:ea typeface="+mn-ea"/>
          <a:cs typeface="+mn-cs"/>
        </a:defRPr>
      </a:lvl4pPr>
      <a:lvl5pPr marL="1481138" indent="-2095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2" pitchFamily="18" charset="2"/>
        <a:buChar char="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5"/>
          <p:cNvSpPr txBox="1">
            <a:spLocks noChangeArrowheads="1"/>
          </p:cNvSpPr>
          <p:nvPr/>
        </p:nvSpPr>
        <p:spPr bwMode="auto">
          <a:xfrm>
            <a:off x="4800600" y="2373313"/>
            <a:ext cx="3957638" cy="219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 b="1">
                <a:solidFill>
                  <a:schemeClr val="bg1"/>
                </a:solidFill>
                <a:latin typeface="Futura Md BT" pitchFamily="34" charset="0"/>
              </a:rPr>
              <a:t>Law, Justice and Development Week 2013</a:t>
            </a:r>
          </a:p>
          <a:p>
            <a:pPr eaLnBrk="1" hangingPunct="1">
              <a:spcAft>
                <a:spcPts val="1350"/>
              </a:spcAft>
            </a:pPr>
            <a:r>
              <a:rPr lang="en-US" altLang="en-US" sz="1200" b="1">
                <a:solidFill>
                  <a:schemeClr val="bg1"/>
                </a:solidFill>
              </a:rPr>
              <a:t>Towards A Science of Delivery in Development</a:t>
            </a:r>
            <a:br>
              <a:rPr lang="en-US" altLang="en-US" sz="1200" b="1">
                <a:solidFill>
                  <a:schemeClr val="bg1"/>
                </a:solidFill>
              </a:rPr>
            </a:br>
            <a:endParaRPr lang="en-US" altLang="en-US" sz="1200" b="1">
              <a:solidFill>
                <a:schemeClr val="bg1"/>
              </a:solidFill>
            </a:endParaRPr>
          </a:p>
          <a:p>
            <a:pPr eaLnBrk="1" hangingPunct="1">
              <a:spcAft>
                <a:spcPts val="1350"/>
              </a:spcAft>
            </a:pPr>
            <a:r>
              <a:rPr lang="en-US" altLang="en-US" sz="1200">
                <a:solidFill>
                  <a:schemeClr val="bg1"/>
                </a:solidFill>
              </a:rPr>
              <a:t>How Law and Justice Can Help Translate Voice, </a:t>
            </a:r>
            <a:br>
              <a:rPr lang="en-US" altLang="en-US" sz="1200">
                <a:solidFill>
                  <a:schemeClr val="bg1"/>
                </a:solidFill>
              </a:rPr>
            </a:br>
            <a:r>
              <a:rPr lang="en-US" altLang="en-US" sz="1200">
                <a:solidFill>
                  <a:schemeClr val="bg1"/>
                </a:solidFill>
              </a:rPr>
              <a:t>Social Contract and Accountability into </a:t>
            </a:r>
            <a:br>
              <a:rPr lang="en-US" altLang="en-US" sz="1200">
                <a:solidFill>
                  <a:schemeClr val="bg1"/>
                </a:solidFill>
              </a:rPr>
            </a:br>
            <a:r>
              <a:rPr lang="en-US" altLang="en-US" sz="1200">
                <a:solidFill>
                  <a:schemeClr val="bg1"/>
                </a:solidFill>
              </a:rPr>
              <a:t>Development Impact</a:t>
            </a:r>
            <a:endParaRPr lang="en-US" altLang="en-US" sz="1400" b="1">
              <a:solidFill>
                <a:schemeClr val="bg1"/>
              </a:solidFill>
              <a:latin typeface="Futura Md BT" pitchFamily="34" charset="0"/>
            </a:endParaRPr>
          </a:p>
          <a:p>
            <a:pPr eaLnBrk="1" hangingPunct="1"/>
            <a:r>
              <a:rPr lang="en-US" altLang="en-US" sz="1400">
                <a:solidFill>
                  <a:schemeClr val="bg1"/>
                </a:solidFill>
                <a:latin typeface="Futura Lt BT" pitchFamily="34" charset="0"/>
                <a:ea typeface="Adobe Fangsong Std R" pitchFamily="18" charset="-128"/>
              </a:rPr>
              <a:t>November 11-15, 2013</a:t>
            </a:r>
          </a:p>
          <a:p>
            <a:pPr eaLnBrk="1" hangingPunct="1"/>
            <a:r>
              <a:rPr lang="en-US" altLang="en-US" sz="1400">
                <a:solidFill>
                  <a:schemeClr val="bg1"/>
                </a:solidFill>
                <a:latin typeface="Futura Lt BT" pitchFamily="34" charset="0"/>
                <a:ea typeface="Adobe Fangsong Std R" pitchFamily="18" charset="-128"/>
              </a:rPr>
              <a:t>1818 Street NW</a:t>
            </a:r>
          </a:p>
          <a:p>
            <a:pPr eaLnBrk="1" hangingPunct="1"/>
            <a:r>
              <a:rPr lang="en-US" altLang="en-US" sz="1400">
                <a:solidFill>
                  <a:schemeClr val="bg1"/>
                </a:solidFill>
                <a:latin typeface="Futura Lt BT" pitchFamily="34" charset="0"/>
                <a:ea typeface="Adobe Fangsong Std R" pitchFamily="18" charset="-128"/>
              </a:rPr>
              <a:t>Washington DC</a:t>
            </a:r>
          </a:p>
        </p:txBody>
      </p:sp>
      <p:pic>
        <p:nvPicPr>
          <p:cNvPr id="8195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 descr="logoljdB&amp;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807075"/>
            <a:ext cx="2408238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17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52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20,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www.worldbank.org/ljdweek2014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3BC5-5301-4327-9630-12DAF7C5659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14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20,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www.worldbank.org/ljdweek2014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3BC5-5301-4327-9630-12DAF7C5659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72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20,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www.worldbank.org/ljdweek2014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3BC5-5301-4327-9630-12DAF7C5659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82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20,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www.worldbank.org/ljdweek2014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3BC5-5301-4327-9630-12DAF7C5659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66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007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Metro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1464</TotalTime>
  <Words>38</Words>
  <Application>Microsoft Office PowerPoint</Application>
  <PresentationFormat>On-screen Show (4:3)</PresentationFormat>
  <Paragraphs>18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9" baseType="lpstr">
      <vt:lpstr>Arial</vt:lpstr>
      <vt:lpstr>Futura Lt BT</vt:lpstr>
      <vt:lpstr>Corbel</vt:lpstr>
      <vt:lpstr>Wingdings</vt:lpstr>
      <vt:lpstr>Wingdings 2</vt:lpstr>
      <vt:lpstr>Wingdings 3</vt:lpstr>
      <vt:lpstr>Calibri</vt:lpstr>
      <vt:lpstr>Futura Md BT</vt:lpstr>
      <vt:lpstr>Adobe Fangsong Std R</vt:lpstr>
      <vt:lpstr>Tw Cen MT</vt:lpstr>
      <vt:lpstr>1_Metro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World Bank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wb20489</dc:creator>
  <cp:lastModifiedBy>Dolie G. Schein</cp:lastModifiedBy>
  <cp:revision>47</cp:revision>
  <dcterms:created xsi:type="dcterms:W3CDTF">2012-10-11T18:45:40Z</dcterms:created>
  <dcterms:modified xsi:type="dcterms:W3CDTF">2014-09-12T17:45:49Z</dcterms:modified>
</cp:coreProperties>
</file>